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3" r:id="rId3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6" Type="http://schemas.openxmlformats.org/officeDocument/2006/relationships/slide" Target="slides/slide19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29CF257-2CE8-E272-F041-5D655F3A9DE2}"/>
              </a:ext>
            </a:extLst>
          </p:cNvPr>
          <p:cNvSpPr>
            <a:spLocks noGrp="1" noChangeArrowheads="1"/>
          </p:cNvSpPr>
          <p:nvPr>
            <p:ph type="ctrTitle"/>
          </p:nvPr>
        </p:nvSpPr>
        <p:spPr>
          <a:xfrm>
            <a:off x="457200" y="457200"/>
            <a:ext cx="8229600" cy="1371600"/>
          </a:xfrm>
        </p:spPr>
        <p:txBody>
          <a:bodyPr anchor="ctr"/>
          <a:lstStyle/>
          <a:p>
            <a:r>
              <a:rPr lang="en-US" altLang="zh-CN" sz="2000">
                <a:solidFill>
                  <a:schemeClr val="accent2"/>
                </a:solidFill>
                <a:latin typeface="Arial" panose="020B0604020202020204" pitchFamily="34" charset="0"/>
                <a:ea typeface="宋体" panose="02010600030101010101" pitchFamily="2" charset="-122"/>
              </a:rPr>
              <a:t>Projected Impacts of ABI Data on Satellite-Based Precipitation Estimation Part II:  Additional Spectral Information</a:t>
            </a:r>
          </a:p>
        </p:txBody>
      </p:sp>
      <p:sp>
        <p:nvSpPr>
          <p:cNvPr id="8195" name="Rectangle 3">
            <a:extLst>
              <a:ext uri="{FF2B5EF4-FFF2-40B4-BE49-F238E27FC236}">
                <a16:creationId xmlns:a16="http://schemas.microsoft.com/office/drawing/2014/main" id="{AAE8230C-BAD6-A6F1-1C80-1AE0A7A103E3}"/>
              </a:ext>
            </a:extLst>
          </p:cNvPr>
          <p:cNvSpPr>
            <a:spLocks noGrp="1" noChangeArrowheads="1"/>
          </p:cNvSpPr>
          <p:nvPr>
            <p:ph type="subTitle" idx="1"/>
          </p:nvPr>
        </p:nvSpPr>
        <p:spPr>
          <a:xfrm>
            <a:off x="0" y="2057400"/>
            <a:ext cx="9144000" cy="914400"/>
          </a:xfrm>
        </p:spPr>
        <p:txBody>
          <a:bodyPr/>
          <a:lstStyle/>
          <a:p>
            <a:r>
              <a:rPr lang="en-US" altLang="zh-CN" sz="2800">
                <a:latin typeface="Arial" panose="020B0604020202020204" pitchFamily="34" charset="0"/>
                <a:ea typeface="宋体" panose="02010600030101010101" pitchFamily="2" charset="-122"/>
              </a:rPr>
              <a:t>Robert J. Kuligowski</a:t>
            </a:r>
          </a:p>
          <a:p>
            <a:r>
              <a:rPr lang="en-US" altLang="zh-CN" sz="2000">
                <a:latin typeface="Arial" panose="020B0604020202020204" pitchFamily="34" charset="0"/>
                <a:ea typeface="宋体" panose="02010600030101010101" pitchFamily="2" charset="-122"/>
              </a:rPr>
              <a:t>NOAA/NESDIS/Office of Research and Applications</a:t>
            </a:r>
          </a:p>
        </p:txBody>
      </p:sp>
      <p:sp>
        <p:nvSpPr>
          <p:cNvPr id="8196" name="Text Box 4">
            <a:extLst>
              <a:ext uri="{FF2B5EF4-FFF2-40B4-BE49-F238E27FC236}">
                <a16:creationId xmlns:a16="http://schemas.microsoft.com/office/drawing/2014/main" id="{5D543CBA-6AF8-C30D-8190-CC0C8093EEFD}"/>
              </a:ext>
            </a:extLst>
          </p:cNvPr>
          <p:cNvSpPr txBox="1">
            <a:spLocks noChangeArrowheads="1"/>
          </p:cNvSpPr>
          <p:nvPr/>
        </p:nvSpPr>
        <p:spPr bwMode="auto">
          <a:xfrm>
            <a:off x="457200" y="3313113"/>
            <a:ext cx="8229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Research Question: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How will the new visible and IR bands from the ABI impact precipitation estimates?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Methodology:</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Use MODIS channels that are analogous to the ABI channels to evaluate skill at discriminating raining from non-raining clouds.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Results: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Preliminary tests indicate that the 8.5-</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 has slightly improved discrimination capability over the traditionally-used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channel—both when used alone and in combination with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